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sldIdLst>
    <p:sldId id="256" r:id="rId2"/>
    <p:sldId id="264" r:id="rId3"/>
    <p:sldId id="277" r:id="rId4"/>
    <p:sldId id="281" r:id="rId5"/>
    <p:sldId id="259" r:id="rId6"/>
    <p:sldId id="372" r:id="rId7"/>
    <p:sldId id="279" r:id="rId8"/>
    <p:sldId id="373" r:id="rId9"/>
    <p:sldId id="377" r:id="rId10"/>
    <p:sldId id="335" r:id="rId11"/>
    <p:sldId id="334" r:id="rId12"/>
    <p:sldId id="378" r:id="rId13"/>
    <p:sldId id="375" r:id="rId14"/>
    <p:sldId id="376" r:id="rId15"/>
    <p:sldId id="379" r:id="rId16"/>
    <p:sldId id="340" r:id="rId17"/>
    <p:sldId id="344" r:id="rId18"/>
    <p:sldId id="355" r:id="rId19"/>
    <p:sldId id="271" r:id="rId20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D04"/>
    <a:srgbClr val="00CC66"/>
    <a:srgbClr val="F1960F"/>
    <a:srgbClr val="056322"/>
    <a:srgbClr val="946E04"/>
    <a:srgbClr val="FFFF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15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C4226-00F2-4033-8001-822AD9E1B0DE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A0115-7AE3-4701-9E98-7BD89ABDCB05}" type="slidenum">
              <a:rPr lang="es-HN" smtClean="0"/>
              <a:pPr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64699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HN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0115-7AE3-4701-9E98-7BD89ABDCB05}" type="slidenum">
              <a:rPr lang="es-HN" smtClean="0"/>
              <a:pPr/>
              <a:t>5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8184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176128-0947-4BF9-BA39-BB411EC1F893}" type="datetimeFigureOut">
              <a:rPr lang="es-HN" smtClean="0"/>
              <a:pPr/>
              <a:t>19/3/2018</a:t>
            </a:fld>
            <a:endParaRPr lang="es-H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517048-80F8-4EC6-888A-369F68FF56C6}" type="slidenum">
              <a:rPr lang="es-HN" smtClean="0"/>
              <a:pPr/>
              <a:t>‹Nº›</a:t>
            </a:fld>
            <a:endParaRPr lang="es-H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HN" dirty="0" smtClean="0"/>
              <a:t/>
            </a:r>
            <a:br>
              <a:rPr lang="es-HN" dirty="0" smtClean="0"/>
            </a:br>
            <a:endParaRPr lang="es-HN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4360808"/>
            <a:ext cx="8784976" cy="158987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HN" sz="4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Estrategia Campaña de Participación Juvenil de “La Plataforma de Juventud”</a:t>
            </a: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580112" y="5877272"/>
            <a:ext cx="3456384" cy="5817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lang="es-HN" sz="2200" b="1" noProof="0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Tegucigalpa, </a:t>
            </a:r>
            <a:r>
              <a:rPr lang="es-HN" sz="2200" b="1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marzo</a:t>
            </a:r>
            <a:r>
              <a:rPr lang="es-HN" sz="2200" b="1" noProof="0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 2018</a:t>
            </a:r>
            <a:endParaRPr kumimoji="0" lang="es-HN" sz="2200" b="1" i="0" u="none" strike="noStrike" kern="1200" cap="none" spc="0" normalizeH="0" baseline="0" noProof="0" dirty="0">
              <a:ln>
                <a:noFill/>
              </a:ln>
              <a:solidFill>
                <a:srgbClr val="0563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itchFamily="2" charset="0"/>
              <a:ea typeface="+mn-ea"/>
              <a:cs typeface="MV Boli" pitchFamily="2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779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604867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endParaRPr lang="es-HN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  <a:p>
            <a:pPr algn="just">
              <a:buNone/>
            </a:pPr>
            <a:endParaRPr lang="es-H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  <a:p>
            <a:pPr algn="just">
              <a:buNone/>
            </a:pPr>
            <a:r>
              <a:rPr lang="es-H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¿Qué objetivo tendrá la conferencia de prensa?</a:t>
            </a:r>
            <a:endParaRPr lang="es-HN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es-HN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  <a:cs typeface="MV Boli" pitchFamily="2" charset="0"/>
            </a:endParaRPr>
          </a:p>
          <a:p>
            <a:pPr algn="just">
              <a:buNone/>
            </a:pPr>
            <a:r>
              <a:rPr lang="es-HN" b="1" i="1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1. </a:t>
            </a:r>
            <a:r>
              <a:rPr lang="es-HN" b="1" dirty="0" smtClean="0">
                <a:solidFill>
                  <a:srgbClr val="056322"/>
                </a:solidFill>
                <a:latin typeface="Tw Cen MT" pitchFamily="34" charset="0"/>
                <a:cs typeface="MV Boli" pitchFamily="2" charset="0"/>
              </a:rPr>
              <a:t>Facilitar información sobre la problemática de la falta de participación juvenil en general.</a:t>
            </a:r>
          </a:p>
          <a:p>
            <a:pPr algn="just">
              <a:buNone/>
            </a:pPr>
            <a:endParaRPr lang="es-HN" b="1" dirty="0" smtClean="0">
              <a:solidFill>
                <a:srgbClr val="056322"/>
              </a:solidFill>
              <a:latin typeface="Tw Cen MT" pitchFamily="34" charset="0"/>
              <a:cs typeface="MV Boli" pitchFamily="2" charset="0"/>
            </a:endParaRPr>
          </a:p>
          <a:p>
            <a:pPr algn="just">
              <a:buNone/>
            </a:pPr>
            <a:r>
              <a:rPr lang="es-HN" b="1" dirty="0" smtClean="0">
                <a:solidFill>
                  <a:srgbClr val="056322"/>
                </a:solidFill>
                <a:latin typeface="Tw Cen MT" pitchFamily="34" charset="0"/>
                <a:cs typeface="MV Boli" pitchFamily="2" charset="0"/>
              </a:rPr>
              <a:t>2. </a:t>
            </a:r>
            <a:r>
              <a:rPr lang="es-HN" b="1" dirty="0" smtClean="0">
                <a:solidFill>
                  <a:srgbClr val="056322"/>
                </a:solidFill>
                <a:latin typeface="Tw Cen MT" pitchFamily="34" charset="0"/>
              </a:rPr>
              <a:t>Presentar la campaña, sus objetivos, fases y piezas de comunicación. </a:t>
            </a:r>
          </a:p>
          <a:p>
            <a:pPr algn="just">
              <a:buNone/>
            </a:pPr>
            <a:endParaRPr lang="es-HN" dirty="0" smtClean="0">
              <a:latin typeface="Tw Cen MT" pitchFamily="34" charset="0"/>
            </a:endParaRPr>
          </a:p>
          <a:p>
            <a:pPr algn="just">
              <a:buNone/>
            </a:pPr>
            <a:r>
              <a:rPr lang="es-HN" dirty="0" smtClean="0">
                <a:latin typeface="Tw Cen MT" pitchFamily="34" charset="0"/>
              </a:rPr>
              <a:t>	Se deberá clarificar la importancia de la campaña y el papel de cada actor en la misma. </a:t>
            </a:r>
          </a:p>
          <a:p>
            <a:pPr algn="just">
              <a:buNone/>
            </a:pPr>
            <a:r>
              <a:rPr lang="es-HN" dirty="0" smtClean="0">
                <a:solidFill>
                  <a:srgbClr val="002060"/>
                </a:solidFill>
                <a:latin typeface="Tw Cen MT" pitchFamily="34" charset="0"/>
                <a:cs typeface="MV Boli" pitchFamily="2" charset="0"/>
              </a:rPr>
              <a:t> </a:t>
            </a:r>
          </a:p>
          <a:p>
            <a:pPr algn="just">
              <a:buNone/>
            </a:pPr>
            <a:r>
              <a:rPr lang="es-HN" b="1" dirty="0" smtClean="0">
                <a:solidFill>
                  <a:srgbClr val="002060"/>
                </a:solidFill>
                <a:latin typeface="Tw Cen MT" pitchFamily="34" charset="0"/>
                <a:cs typeface="MV Boli" pitchFamily="2" charset="0"/>
              </a:rPr>
              <a:t>Se entregará:</a:t>
            </a:r>
          </a:p>
          <a:p>
            <a:pPr algn="just">
              <a:buFont typeface="Wingdings" pitchFamily="2" charset="2"/>
              <a:buChar char="v"/>
            </a:pPr>
            <a:r>
              <a:rPr lang="es-HN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Carpeta informativa</a:t>
            </a:r>
            <a:r>
              <a:rPr lang="es-HN" dirty="0" smtClean="0">
                <a:latin typeface="Tw Cen MT" pitchFamily="34" charset="0"/>
                <a:cs typeface="MV Boli" pitchFamily="2" charset="0"/>
              </a:rPr>
              <a:t> que contendrá información breve y básica con estadísticas comparativas derivadas del estudio diagnóstico</a:t>
            </a:r>
            <a:r>
              <a:rPr lang="es-HN" dirty="0">
                <a:latin typeface="Tw Cen MT" pitchFamily="34" charset="0"/>
                <a:cs typeface="MV Boli" pitchFamily="2" charset="0"/>
              </a:rPr>
              <a:t> </a:t>
            </a:r>
            <a:r>
              <a:rPr lang="es-HN" dirty="0" smtClean="0">
                <a:latin typeface="Tw Cen MT" pitchFamily="34" charset="0"/>
                <a:cs typeface="MV Boli" pitchFamily="2" charset="0"/>
              </a:rPr>
              <a:t>que se hizo en </a:t>
            </a:r>
            <a:r>
              <a:rPr lang="es-HN" dirty="0" smtClean="0">
                <a:solidFill>
                  <a:srgbClr val="FF0000"/>
                </a:solidFill>
                <a:latin typeface="Tw Cen MT" pitchFamily="34" charset="0"/>
                <a:cs typeface="MV Boli" pitchFamily="2" charset="0"/>
              </a:rPr>
              <a:t>¿el proyecto JOVEM de CDH?</a:t>
            </a:r>
          </a:p>
          <a:p>
            <a:pPr algn="just">
              <a:buFont typeface="Wingdings" pitchFamily="2" charset="2"/>
              <a:buChar char="v"/>
            </a:pPr>
            <a:r>
              <a:rPr lang="es-HN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Trifolios</a:t>
            </a:r>
            <a:r>
              <a:rPr lang="es-HN" dirty="0" smtClean="0">
                <a:latin typeface="Tw Cen MT" pitchFamily="34" charset="0"/>
                <a:cs typeface="MV Boli" pitchFamily="2" charset="0"/>
              </a:rPr>
              <a:t> con conceptos sobre la participación juvenil y la Política Nacional de Juventud.</a:t>
            </a:r>
          </a:p>
          <a:p>
            <a:pPr algn="just">
              <a:buFont typeface="Wingdings" pitchFamily="2" charset="2"/>
              <a:buChar char="v"/>
            </a:pPr>
            <a:r>
              <a:rPr lang="es-HN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Hoja resumen de la campaña y </a:t>
            </a:r>
            <a:r>
              <a:rPr lang="es-HN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el “Plataforma</a:t>
            </a:r>
            <a:r>
              <a:rPr lang="es-HN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”</a:t>
            </a:r>
            <a:r>
              <a:rPr lang="es-HN" dirty="0" smtClean="0">
                <a:latin typeface="Tw Cen MT" pitchFamily="34" charset="0"/>
                <a:cs typeface="MV Boli" pitchFamily="2" charset="0"/>
              </a:rPr>
              <a:t>, sus acciones y los objetivos de la campaña, imágenes de las piezas de comunicación, etc. </a:t>
            </a:r>
          </a:p>
          <a:p>
            <a:pPr algn="just">
              <a:buFont typeface="Wingdings" pitchFamily="2" charset="2"/>
              <a:buChar char="v"/>
            </a:pPr>
            <a:endParaRPr lang="es-HN" dirty="0" smtClean="0">
              <a:latin typeface="Tw Cen MT" pitchFamily="34" charset="0"/>
              <a:cs typeface="MV Boli" pitchFamily="2" charset="0"/>
            </a:endParaRPr>
          </a:p>
          <a:p>
            <a:pPr algn="just">
              <a:buNone/>
            </a:pPr>
            <a:r>
              <a:rPr lang="es-HN" dirty="0" smtClean="0">
                <a:latin typeface="Tw Cen MT" pitchFamily="34" charset="0"/>
                <a:cs typeface="MV Boli" pitchFamily="2" charset="0"/>
              </a:rPr>
              <a:t>   ¿</a:t>
            </a:r>
            <a:r>
              <a:rPr lang="es-HN" b="1" dirty="0" smtClean="0">
                <a:solidFill>
                  <a:srgbClr val="FF0000"/>
                </a:solidFill>
                <a:latin typeface="Tw Cen MT" pitchFamily="34" charset="0"/>
                <a:cs typeface="MV Boli" pitchFamily="2" charset="0"/>
              </a:rPr>
              <a:t>Este material será elaborado por...? </a:t>
            </a:r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692696"/>
            <a:ext cx="8856984" cy="720080"/>
          </a:xfrm>
        </p:spPr>
        <p:txBody>
          <a:bodyPr vert="horz" anchor="ctr">
            <a:normAutofit/>
          </a:bodyPr>
          <a:lstStyle/>
          <a:p>
            <a:pPr algn="ctr"/>
            <a:endParaRPr lang="es-HN" sz="3100" b="1" dirty="0" smtClean="0">
              <a:solidFill>
                <a:srgbClr val="0563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496" y="1124744"/>
            <a:ext cx="8928992" cy="5544616"/>
          </a:xfrm>
        </p:spPr>
        <p:txBody>
          <a:bodyPr>
            <a:normAutofit/>
          </a:bodyPr>
          <a:lstStyle/>
          <a:p>
            <a:pPr marL="566928" indent="-457200">
              <a:buAutoNum type="arabicPeriod"/>
            </a:pPr>
            <a:endParaRPr lang="es-H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  <a:p>
            <a:endParaRPr lang="es-HN" sz="2400" dirty="0"/>
          </a:p>
          <a:p>
            <a:pPr marL="109728" indent="0">
              <a:buNone/>
            </a:pPr>
            <a:r>
              <a:rPr lang="es-H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2. </a:t>
            </a:r>
            <a:r>
              <a:rPr lang="es-H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Presentaciones </a:t>
            </a:r>
            <a:r>
              <a:rPr lang="es-H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en medios de comunicación locales</a:t>
            </a:r>
            <a:r>
              <a:rPr lang="es-HN" sz="2400" dirty="0"/>
              <a:t>:</a:t>
            </a:r>
          </a:p>
          <a:p>
            <a:pPr marL="566928" indent="-457200">
              <a:buNone/>
            </a:pPr>
            <a:r>
              <a:rPr lang="es-HN" sz="2400" dirty="0"/>
              <a:t>      </a:t>
            </a:r>
            <a:r>
              <a:rPr lang="es-HN" sz="2400" i="1" dirty="0">
                <a:solidFill>
                  <a:srgbClr val="FF0000"/>
                </a:solidFill>
                <a:latin typeface="Tw Cen MT" pitchFamily="34" charset="0"/>
              </a:rPr>
              <a:t>Noticieros de radio y televisión, revistas juveniles</a:t>
            </a:r>
            <a:r>
              <a:rPr lang="es-HN" sz="2400" dirty="0">
                <a:latin typeface="Tw Cen MT" pitchFamily="34" charset="0"/>
              </a:rPr>
              <a:t>: </a:t>
            </a:r>
            <a:endParaRPr lang="es-HN" sz="2400" dirty="0" smtClean="0">
              <a:latin typeface="Tw Cen MT" pitchFamily="34" charset="0"/>
            </a:endParaRPr>
          </a:p>
          <a:p>
            <a:pPr marL="566928" indent="-457200">
              <a:buNone/>
            </a:pPr>
            <a:r>
              <a:rPr lang="es-HN" sz="2400" i="1" dirty="0" smtClean="0">
                <a:solidFill>
                  <a:srgbClr val="FF0000"/>
                </a:solidFill>
                <a:latin typeface="Tw Cen MT" pitchFamily="34" charset="0"/>
              </a:rPr>
              <a:t>	Contratación </a:t>
            </a:r>
            <a:r>
              <a:rPr lang="es-HN" sz="2400" i="1" dirty="0">
                <a:solidFill>
                  <a:srgbClr val="FF0000"/>
                </a:solidFill>
                <a:latin typeface="Tw Cen MT" pitchFamily="34" charset="0"/>
              </a:rPr>
              <a:t>de spots radiales y de televisión</a:t>
            </a:r>
            <a:r>
              <a:rPr lang="es-HN" sz="2000" dirty="0">
                <a:latin typeface="Tw Cen MT" pitchFamily="34" charset="0"/>
              </a:rPr>
              <a:t>: </a:t>
            </a:r>
          </a:p>
          <a:p>
            <a:pPr marL="566928" indent="-457200">
              <a:buNone/>
            </a:pPr>
            <a:endParaRPr lang="es-HN" sz="2400" dirty="0">
              <a:latin typeface="Tw Cen MT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s-HN" sz="3200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Presentar los objetivos de la campaña</a:t>
            </a:r>
            <a:r>
              <a:rPr lang="es-HN" sz="3200" dirty="0">
                <a:latin typeface="Tw Cen MT" pitchFamily="34" charset="0"/>
                <a:cs typeface="MV Boli" pitchFamily="2" charset="0"/>
              </a:rPr>
              <a:t> explicando su contexto, propósitos y resultados esperados.</a:t>
            </a:r>
          </a:p>
          <a:p>
            <a:pPr algn="just">
              <a:buFont typeface="Wingdings" pitchFamily="2" charset="2"/>
              <a:buChar char="v"/>
            </a:pPr>
            <a:r>
              <a:rPr lang="es-HN" sz="3200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Presentar el trabajo y acciones de las redes de </a:t>
            </a:r>
            <a:r>
              <a:rPr lang="es-HN" sz="3200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jóvenes</a:t>
            </a:r>
          </a:p>
          <a:p>
            <a:pPr marL="109728" indent="0" algn="just">
              <a:buNone/>
            </a:pPr>
            <a:endParaRPr lang="es-HN" sz="3200" dirty="0">
              <a:latin typeface="Tw Cen MT" pitchFamily="34" charset="0"/>
              <a:cs typeface="MV Boli" pitchFamily="2" charset="0"/>
            </a:endParaRPr>
          </a:p>
          <a:p>
            <a:pPr marL="109728" indent="0">
              <a:buNone/>
            </a:pPr>
            <a:endParaRPr lang="es-HN" sz="2400" dirty="0"/>
          </a:p>
          <a:p>
            <a:pPr>
              <a:buFont typeface="Wingdings" pitchFamily="2" charset="2"/>
              <a:buChar char="ü"/>
            </a:pPr>
            <a:endParaRPr lang="es-HN" sz="2400" dirty="0">
              <a:solidFill>
                <a:srgbClr val="FF0000"/>
              </a:solidFill>
              <a:latin typeface="Tw Cen MT" pitchFamily="34" charset="0"/>
            </a:endParaRPr>
          </a:p>
          <a:p>
            <a:pPr>
              <a:buNone/>
            </a:pPr>
            <a:endParaRPr lang="es-H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es-HN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3. Cada </a:t>
            </a:r>
            <a:r>
              <a:rPr lang="es-HN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MV Boli" pitchFamily="2" charset="0"/>
              </a:rPr>
              <a:t>movimiento/red se encargaría de lanzar </a:t>
            </a:r>
            <a:r>
              <a:rPr lang="es-HN" dirty="0"/>
              <a:t>la campaña en sus redes sociales (videos virales, fotos, arte, </a:t>
            </a:r>
            <a:r>
              <a:rPr lang="es-HN" dirty="0" err="1"/>
              <a:t>etc</a:t>
            </a:r>
            <a:r>
              <a:rPr lang="es-HN" dirty="0"/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es-HN" dirty="0">
                <a:solidFill>
                  <a:srgbClr val="FF0000"/>
                </a:solidFill>
              </a:rPr>
              <a:t>¿Otros aspectos que se debe considerar?</a:t>
            </a:r>
          </a:p>
          <a:p>
            <a:pPr algn="just">
              <a:buFont typeface="Wingdings" pitchFamily="2" charset="2"/>
              <a:buChar char="ü"/>
            </a:pPr>
            <a:r>
              <a:rPr lang="es-HN" dirty="0" smtClean="0"/>
              <a:t>Ejemplos: </a:t>
            </a:r>
            <a:r>
              <a:rPr lang="es-HN" sz="2400" dirty="0">
                <a:latin typeface="Tw Cen MT" pitchFamily="34" charset="0"/>
              </a:rPr>
              <a:t>Kioscos informativos (Stands en parques, escuelas, colegios, mercados, plazas y otros lugares de concentración masiva de personas).</a:t>
            </a:r>
          </a:p>
          <a:p>
            <a:pPr algn="just">
              <a:buFont typeface="Wingdings" pitchFamily="2" charset="2"/>
              <a:buChar char="ü"/>
            </a:pPr>
            <a:r>
              <a:rPr lang="es-HN" sz="2400" dirty="0">
                <a:latin typeface="Tw Cen MT" pitchFamily="34" charset="0"/>
              </a:rPr>
              <a:t>Jornadas de distribución de </a:t>
            </a:r>
            <a:r>
              <a:rPr lang="es-HN" sz="2400" dirty="0" err="1">
                <a:latin typeface="Tw Cen MT" pitchFamily="34" charset="0"/>
              </a:rPr>
              <a:t>Stikers</a:t>
            </a:r>
            <a:r>
              <a:rPr lang="es-HN" sz="2400" dirty="0">
                <a:latin typeface="Tw Cen MT" pitchFamily="34" charset="0"/>
              </a:rPr>
              <a:t> en calles, carreteras o parques.</a:t>
            </a:r>
          </a:p>
          <a:p>
            <a:pPr algn="just">
              <a:buFont typeface="Wingdings" pitchFamily="2" charset="2"/>
              <a:buChar char="ü"/>
            </a:pPr>
            <a:r>
              <a:rPr lang="es-HN" sz="2400" dirty="0">
                <a:latin typeface="Tw Cen MT" pitchFamily="34" charset="0"/>
              </a:rPr>
              <a:t>Jornadas de colocación de afiches en lugares públicos (plazas, parques, pulperías, mercados, edificios públicos, colegios, escuelas, paradas de buses, etc</a:t>
            </a:r>
            <a:r>
              <a:rPr lang="es-HN" sz="2400" dirty="0" smtClean="0">
                <a:latin typeface="Tw Cen MT" pitchFamily="34" charset="0"/>
              </a:rPr>
              <a:t>.)</a:t>
            </a:r>
            <a:endParaRPr lang="es-HN" sz="2400" dirty="0">
              <a:latin typeface="Tw Cen MT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HN" sz="2400" dirty="0">
                <a:latin typeface="Tw Cen MT" pitchFamily="34" charset="0"/>
              </a:rPr>
              <a:t>Presentación de pequeñas obras teatrales y otras actividades culturales (peñas artísticas, poesía, canto, baile, etc</a:t>
            </a:r>
            <a:r>
              <a:rPr lang="es-HN" sz="2400" dirty="0" smtClean="0">
                <a:latin typeface="Tw Cen MT" pitchFamily="34" charset="0"/>
              </a:rPr>
              <a:t>.)</a:t>
            </a:r>
            <a:endParaRPr lang="es-HN" sz="2400" dirty="0">
              <a:latin typeface="Tw Cen MT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HN" sz="2400" dirty="0">
                <a:latin typeface="Tw Cen MT" pitchFamily="34" charset="0"/>
              </a:rPr>
              <a:t>Actividades deportivas.</a:t>
            </a:r>
          </a:p>
          <a:p>
            <a:pPr lvl="1"/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0538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HN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¿Qué </a:t>
            </a:r>
            <a:r>
              <a:rPr lang="es-HN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resultado </a:t>
            </a:r>
            <a:r>
              <a:rPr lang="es-HN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tendrá esta fase para la campaña?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4389120"/>
          </a:xfrm>
        </p:spPr>
        <p:txBody>
          <a:bodyPr/>
          <a:lstStyle/>
          <a:p>
            <a:pPr algn="just">
              <a:buNone/>
            </a:pPr>
            <a:r>
              <a:rPr lang="es-HN" b="1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1. La población conoce de la existencia de la campaña</a:t>
            </a:r>
            <a:r>
              <a:rPr lang="es-HN" dirty="0">
                <a:solidFill>
                  <a:srgbClr val="056322"/>
                </a:solidFill>
              </a:rPr>
              <a:t>:</a:t>
            </a:r>
          </a:p>
          <a:p>
            <a:pPr algn="just">
              <a:buNone/>
            </a:pPr>
            <a:r>
              <a:rPr lang="es-HN" dirty="0"/>
              <a:t>	</a:t>
            </a:r>
            <a:r>
              <a:rPr lang="es-HN" dirty="0">
                <a:latin typeface="Tw Cen MT" pitchFamily="34" charset="0"/>
              </a:rPr>
              <a:t>Sus objetivos, la finalidad de cada pieza, mensajes y demandas tanto para la ciudadanía como para las autoridades</a:t>
            </a:r>
            <a:r>
              <a:rPr lang="es-HN" dirty="0"/>
              <a:t>.</a:t>
            </a:r>
          </a:p>
          <a:p>
            <a:pPr algn="just">
              <a:buNone/>
            </a:pPr>
            <a:r>
              <a:rPr lang="es-HN" b="1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2. Se ha generado alianzas estratégicas:</a:t>
            </a:r>
          </a:p>
          <a:p>
            <a:pPr algn="just">
              <a:buNone/>
            </a:pPr>
            <a:r>
              <a:rPr lang="es-HN" dirty="0">
                <a:latin typeface="Tw Cen MT" pitchFamily="34" charset="0"/>
              </a:rPr>
              <a:t>	Liderazgos , autoridades, tomadores de decisión y comunicadores apoyan la campaña y su difusión.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3005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HN" b="1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Fase III: Incidencia </a:t>
            </a:r>
            <a:r>
              <a:rPr lang="es-HN" b="1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Política</a:t>
            </a:r>
            <a:r>
              <a:rPr lang="es-HN" dirty="0" smtClean="0"/>
              <a:t> – </a:t>
            </a:r>
            <a:r>
              <a:rPr lang="es-HN" sz="3100" dirty="0" smtClean="0"/>
              <a:t>Marcha Masiva de __ a ___ lugar con todos los movimientos juveniles del DC (¿y representantes de otros regiones?)</a:t>
            </a:r>
            <a:endParaRPr lang="es-HN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4389120"/>
          </a:xfrm>
        </p:spPr>
        <p:txBody>
          <a:bodyPr/>
          <a:lstStyle/>
          <a:p>
            <a:endParaRPr lang="es-HN" dirty="0" smtClean="0"/>
          </a:p>
          <a:p>
            <a:r>
              <a:rPr lang="es-HN" dirty="0" smtClean="0"/>
              <a:t>Propuesta: Cada organización se encarga de una red/un movimiento para cubrir los costos de transporte y almuerzo/merienda y materiales </a:t>
            </a:r>
            <a:r>
              <a:rPr lang="es-HN" dirty="0" smtClean="0"/>
              <a:t>artísticos </a:t>
            </a:r>
            <a:r>
              <a:rPr lang="es-HN" dirty="0" smtClean="0"/>
              <a:t>para las mantas</a:t>
            </a:r>
          </a:p>
          <a:p>
            <a:r>
              <a:rPr lang="es-HN" dirty="0" smtClean="0"/>
              <a:t>Cada movimiento se encarga de la convocatoria de sus miembros</a:t>
            </a:r>
          </a:p>
          <a:p>
            <a:r>
              <a:rPr lang="es-HN" dirty="0" smtClean="0"/>
              <a:t>Cada movimiento diseña y pinta su manta para la marcha 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6049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Logística de la marcha: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s-HN" dirty="0" smtClean="0"/>
              <a:t>Fecha y lugar</a:t>
            </a:r>
          </a:p>
          <a:p>
            <a:pPr marL="624078" indent="-514350">
              <a:buAutoNum type="arabicPeriod"/>
            </a:pPr>
            <a:r>
              <a:rPr lang="es-HN" dirty="0" smtClean="0"/>
              <a:t>Informe a la Policía de fecha, lugar y hora del evento:</a:t>
            </a:r>
            <a:endParaRPr lang="es-HN" dirty="0" smtClean="0"/>
          </a:p>
          <a:p>
            <a:pPr marL="624078" indent="-514350">
              <a:buAutoNum type="arabicPeriod"/>
            </a:pPr>
            <a:r>
              <a:rPr lang="es-HN" dirty="0" smtClean="0"/>
              <a:t>Estimación de numero de personas</a:t>
            </a:r>
          </a:p>
          <a:p>
            <a:pPr marL="624078" indent="-514350">
              <a:buAutoNum type="arabicPeriod"/>
            </a:pPr>
            <a:r>
              <a:rPr lang="es-HN" dirty="0" smtClean="0"/>
              <a:t>¿Primeros auxilios?:</a:t>
            </a:r>
          </a:p>
          <a:p>
            <a:pPr marL="624078" indent="-514350">
              <a:buAutoNum type="arabicPeriod"/>
            </a:pPr>
            <a:r>
              <a:rPr lang="es-HN" dirty="0" smtClean="0"/>
              <a:t>Alimentación:</a:t>
            </a:r>
          </a:p>
          <a:p>
            <a:pPr marL="624078" indent="-514350">
              <a:buAutoNum type="arabicPeriod"/>
            </a:pPr>
            <a:r>
              <a:rPr lang="es-HN" dirty="0"/>
              <a:t>¿</a:t>
            </a:r>
            <a:r>
              <a:rPr lang="es-HN" dirty="0" smtClean="0"/>
              <a:t>Plan de contingencia?:</a:t>
            </a:r>
          </a:p>
          <a:p>
            <a:pPr marL="624078" indent="-514350">
              <a:buAutoNum type="arabicPeriod"/>
            </a:pPr>
            <a:r>
              <a:rPr lang="es-HN" dirty="0" smtClean="0"/>
              <a:t>Portavoces –</a:t>
            </a:r>
            <a:r>
              <a:rPr lang="es-HN" dirty="0" smtClean="0"/>
              <a:t>quién</a:t>
            </a:r>
            <a:r>
              <a:rPr lang="es-HN" dirty="0" smtClean="0"/>
              <a:t>?</a:t>
            </a:r>
          </a:p>
          <a:p>
            <a:pPr marL="624078" indent="-514350">
              <a:buAutoNum type="arabicPeriod"/>
            </a:pPr>
            <a:r>
              <a:rPr lang="es-HN" dirty="0" smtClean="0"/>
              <a:t>Materiales: </a:t>
            </a:r>
            <a:r>
              <a:rPr lang="es-HN" dirty="0" smtClean="0"/>
              <a:t>Megáfonos</a:t>
            </a:r>
            <a:r>
              <a:rPr lang="es-HN" dirty="0" smtClean="0"/>
              <a:t>, </a:t>
            </a:r>
            <a:r>
              <a:rPr lang="es-HN" dirty="0" smtClean="0"/>
              <a:t>música, </a:t>
            </a:r>
            <a:r>
              <a:rPr lang="es-HN" dirty="0" err="1" smtClean="0"/>
              <a:t>etc</a:t>
            </a:r>
            <a:r>
              <a:rPr lang="es-HN" dirty="0"/>
              <a:t>:</a:t>
            </a:r>
            <a:endParaRPr lang="es-HN" dirty="0" smtClean="0"/>
          </a:p>
          <a:p>
            <a:pPr marL="624078" indent="-514350">
              <a:buAutoNum type="arabicPeriod"/>
            </a:pP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414795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784976" cy="720080"/>
          </a:xfrm>
        </p:spPr>
        <p:txBody>
          <a:bodyPr vert="horz" anchor="ctr">
            <a:noAutofit/>
          </a:bodyPr>
          <a:lstStyle/>
          <a:p>
            <a:pPr algn="ctr"/>
            <a:r>
              <a:rPr lang="es-HN" sz="27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¿Qué resultados tendrá esta fase para el proyecto y las organizaciones?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5841" y="1844824"/>
            <a:ext cx="8928992" cy="5377784"/>
          </a:xfrm>
        </p:spPr>
        <p:txBody>
          <a:bodyPr>
            <a:normAutofit/>
          </a:bodyPr>
          <a:lstStyle/>
          <a:p>
            <a:pPr>
              <a:buNone/>
            </a:pPr>
            <a:endParaRPr lang="es-HN" sz="2400" dirty="0" smtClean="0"/>
          </a:p>
          <a:p>
            <a:pPr algn="just">
              <a:buNone/>
            </a:pPr>
            <a:r>
              <a:rPr lang="es-HN" sz="2400" b="1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1. Difundidos los mensajes de la campaña</a:t>
            </a:r>
            <a:r>
              <a:rPr lang="es-HN" sz="2400" dirty="0" smtClean="0">
                <a:solidFill>
                  <a:srgbClr val="F1960F"/>
                </a:solidFill>
              </a:rPr>
              <a:t>:</a:t>
            </a:r>
          </a:p>
          <a:p>
            <a:pPr algn="just">
              <a:buNone/>
            </a:pPr>
            <a:endParaRPr lang="es-HN" sz="2400" dirty="0" smtClean="0"/>
          </a:p>
          <a:p>
            <a:pPr algn="just">
              <a:buNone/>
            </a:pPr>
            <a:r>
              <a:rPr lang="es-HN" sz="2400" b="1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2. La ciudadanía identifica la necesidad de brindar una respuesta a la problemática </a:t>
            </a:r>
            <a:r>
              <a:rPr lang="es-HN" sz="2400" b="1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de no participación de la juventud en el proceso de actualización de </a:t>
            </a:r>
            <a:r>
              <a:rPr lang="es-HN" sz="2400" b="1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la Política Nacional y la falta de participación juvenil en general</a:t>
            </a:r>
          </a:p>
          <a:p>
            <a:pPr algn="just">
              <a:buNone/>
            </a:pPr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496" y="692696"/>
            <a:ext cx="8964488" cy="720080"/>
          </a:xfrm>
        </p:spPr>
        <p:txBody>
          <a:bodyPr vert="horz" anchor="ctr">
            <a:normAutofit/>
          </a:bodyPr>
          <a:lstStyle/>
          <a:p>
            <a:pPr algn="ctr"/>
            <a:r>
              <a:rPr lang="es-HN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Fase IV: Seguimiento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4752528"/>
          </a:xfrm>
        </p:spPr>
        <p:txBody>
          <a:bodyPr>
            <a:normAutofit/>
          </a:bodyPr>
          <a:lstStyle/>
          <a:p>
            <a:pPr marL="566928" indent="-457200">
              <a:buAutoNum type="arabicPeriod"/>
            </a:pPr>
            <a:endParaRPr lang="es-H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  <a:p>
            <a:pPr marL="566928" indent="-457200">
              <a:buNone/>
            </a:pPr>
            <a:r>
              <a:rPr lang="es-H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 </a:t>
            </a:r>
            <a:endParaRPr lang="es-HN" sz="3000" dirty="0" smtClean="0">
              <a:latin typeface="Tw Cen MT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HN" sz="3000" dirty="0" smtClean="0">
                <a:latin typeface="Tw Cen MT" pitchFamily="34" charset="0"/>
              </a:rPr>
              <a:t>¿Elaboración de un informe de resultados de campaña, en base a indicadores previamente definidos?.</a:t>
            </a:r>
          </a:p>
          <a:p>
            <a:pPr>
              <a:buFont typeface="Wingdings" pitchFamily="2" charset="2"/>
              <a:buChar char="ü"/>
            </a:pPr>
            <a:r>
              <a:rPr lang="es-HN" sz="3000" dirty="0" smtClean="0">
                <a:latin typeface="Tw Cen MT" pitchFamily="34" charset="0"/>
              </a:rPr>
              <a:t>¿Reuniones con _____ y _____ para dar seguimiento al proceso participativa de la </a:t>
            </a:r>
            <a:r>
              <a:rPr lang="es-HN" sz="3000" dirty="0" smtClean="0">
                <a:latin typeface="Tw Cen MT" pitchFamily="34" charset="0"/>
              </a:rPr>
              <a:t>Política?</a:t>
            </a:r>
            <a:endParaRPr lang="es-HN" sz="3000" dirty="0" smtClean="0">
              <a:latin typeface="Tw Cen MT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HN" sz="3000" dirty="0" smtClean="0">
                <a:latin typeface="Tw Cen MT" pitchFamily="34" charset="0"/>
              </a:rPr>
              <a:t>¿?</a:t>
            </a:r>
          </a:p>
          <a:p>
            <a:pPr>
              <a:buNone/>
            </a:pPr>
            <a:r>
              <a:rPr lang="es-HN" sz="3000" dirty="0" smtClean="0">
                <a:latin typeface="Tw Cen M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25649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Acuerdos:</a:t>
            </a:r>
            <a:b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</a:b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HN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s-HN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algn="ctr">
              <a:buNone/>
            </a:pPr>
            <a:r>
              <a:rPr lang="es-H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MUCHAS GRACIAS</a:t>
            </a:r>
            <a:endParaRPr lang="es-H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27737"/>
            <a:ext cx="8229600" cy="698420"/>
          </a:xfrm>
        </p:spPr>
        <p:txBody>
          <a:bodyPr>
            <a:normAutofit fontScale="90000"/>
          </a:bodyPr>
          <a:lstStyle/>
          <a:p>
            <a:r>
              <a:rPr lang="es-HN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Contexto</a:t>
            </a:r>
            <a:endParaRPr lang="es-HN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252536" y="1500174"/>
            <a:ext cx="4572000" cy="51691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HN" dirty="0" smtClean="0"/>
              <a:t>	</a:t>
            </a:r>
            <a:endParaRPr lang="es-HN" sz="3400" dirty="0">
              <a:latin typeface="Tw Cen MT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1556792"/>
            <a:ext cx="68407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E</a:t>
            </a:r>
            <a:r>
              <a:rPr lang="es-ES" sz="2400" dirty="0" smtClean="0"/>
              <a:t>l </a:t>
            </a:r>
            <a:r>
              <a:rPr lang="es-ES" sz="2400" dirty="0"/>
              <a:t>gobierno </a:t>
            </a:r>
            <a:r>
              <a:rPr lang="es-ES" sz="2400" dirty="0" smtClean="0"/>
              <a:t>actual ha hecho un proceso </a:t>
            </a:r>
            <a:r>
              <a:rPr lang="es-ES" sz="2400" dirty="0"/>
              <a:t>de construcción de una nueva </a:t>
            </a:r>
            <a:r>
              <a:rPr lang="es-ES" sz="2400" dirty="0" smtClean="0"/>
              <a:t>Política </a:t>
            </a:r>
            <a:r>
              <a:rPr lang="es-ES" sz="2400" dirty="0"/>
              <a:t>Nacional de </a:t>
            </a:r>
            <a:r>
              <a:rPr lang="es-ES" sz="2400" dirty="0" smtClean="0"/>
              <a:t>Juventud, </a:t>
            </a:r>
            <a:r>
              <a:rPr lang="es-ES" sz="2400" dirty="0"/>
              <a:t>que </a:t>
            </a:r>
            <a:r>
              <a:rPr lang="es-ES" sz="2400" dirty="0" smtClean="0"/>
              <a:t>concluyó </a:t>
            </a:r>
            <a:r>
              <a:rPr lang="es-ES" sz="2400" dirty="0"/>
              <a:t>en la redacción de un borrador de </a:t>
            </a:r>
            <a:r>
              <a:rPr lang="es-ES" sz="2400" dirty="0" smtClean="0"/>
              <a:t>una nueva Política.  Este esfuerzo </a:t>
            </a:r>
            <a:r>
              <a:rPr lang="es-ES" sz="2400" dirty="0"/>
              <a:t>se hizo sin la participación de la sociedad civil ni de las redes </a:t>
            </a:r>
            <a:r>
              <a:rPr lang="es-ES" sz="2400" dirty="0" smtClean="0"/>
              <a:t>juveniles, y sin </a:t>
            </a:r>
            <a:r>
              <a:rPr lang="es-ES" sz="2400" dirty="0"/>
              <a:t>haber evaluado el cumplimiento de la anterior</a:t>
            </a:r>
            <a:r>
              <a:rPr lang="es-ES" sz="2400" dirty="0" smtClean="0"/>
              <a:t>.</a:t>
            </a:r>
          </a:p>
          <a:p>
            <a:endParaRPr lang="es-ES" sz="2400" dirty="0" smtClean="0"/>
          </a:p>
          <a:p>
            <a:r>
              <a:rPr lang="es-ES" sz="2400" dirty="0" smtClean="0"/>
              <a:t>La campaña entonces, debería enfocarse en exigir el derecho de los jóvenes a la participación en </a:t>
            </a:r>
            <a:r>
              <a:rPr lang="es-ES" sz="2400" dirty="0"/>
              <a:t>la toma de decisiones y en el proceso que </a:t>
            </a:r>
            <a:r>
              <a:rPr lang="es-ES" sz="2400" dirty="0" smtClean="0"/>
              <a:t>se esta desarrollando de la actualización </a:t>
            </a:r>
            <a:r>
              <a:rPr lang="es-ES" sz="2400" dirty="0"/>
              <a:t>de la Política de Juventud.</a:t>
            </a:r>
            <a:endParaRPr lang="es-H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8476" y="764704"/>
            <a:ext cx="8964488" cy="850776"/>
          </a:xfrm>
        </p:spPr>
        <p:txBody>
          <a:bodyPr vert="horz" anchor="ctr">
            <a:noAutofit/>
          </a:bodyPr>
          <a:lstStyle/>
          <a:p>
            <a:pPr algn="ctr"/>
            <a:r>
              <a:rPr lang="es-HN" sz="27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¿En qué consiste </a:t>
            </a:r>
            <a:r>
              <a:rPr lang="es-HN" sz="27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la propuesta de </a:t>
            </a:r>
            <a:r>
              <a:rPr lang="es-HN" sz="27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estrategia de </a:t>
            </a:r>
            <a:r>
              <a:rPr lang="es-HN" sz="27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campaña?</a:t>
            </a:r>
            <a:endParaRPr lang="es-HN" sz="2700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843" y="1844824"/>
            <a:ext cx="8964488" cy="52565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dirty="0" smtClean="0"/>
              <a:t>	</a:t>
            </a:r>
            <a:r>
              <a:rPr lang="es-MX" sz="2700" dirty="0" smtClean="0">
                <a:latin typeface="Tw Cen MT" pitchFamily="34" charset="0"/>
              </a:rPr>
              <a:t>La Estrategia de la Campaña está dirigida a una audiencia de jóvenes, tomadores de decisión </a:t>
            </a:r>
            <a:r>
              <a:rPr lang="es-MX" sz="2700" dirty="0" smtClean="0">
                <a:latin typeface="Tw Cen MT" pitchFamily="34" charset="0"/>
              </a:rPr>
              <a:t>a nivel nacional y local. </a:t>
            </a:r>
            <a:endParaRPr lang="es-MX" sz="2700" dirty="0" smtClean="0">
              <a:latin typeface="Tw Cen MT" pitchFamily="34" charset="0"/>
            </a:endParaRPr>
          </a:p>
          <a:p>
            <a:pPr algn="ctr">
              <a:buNone/>
            </a:pPr>
            <a:endParaRPr lang="es-MX" sz="2700" dirty="0" smtClean="0">
              <a:latin typeface="Tw Cen MT" pitchFamily="34" charset="0"/>
            </a:endParaRPr>
          </a:p>
          <a:p>
            <a:pPr algn="ctr">
              <a:buNone/>
            </a:pPr>
            <a:r>
              <a:rPr lang="es-MX" sz="2700" dirty="0" smtClean="0">
                <a:latin typeface="Tw Cen MT" pitchFamily="34" charset="0"/>
              </a:rPr>
              <a:t>La estrategia de campaña se centrará en dos ejes: 1) </a:t>
            </a:r>
            <a:r>
              <a:rPr lang="es-MX" sz="2700" b="1" dirty="0" smtClean="0">
                <a:solidFill>
                  <a:srgbClr val="056322"/>
                </a:solidFill>
                <a:latin typeface="Tw Cen MT" pitchFamily="34" charset="0"/>
              </a:rPr>
              <a:t>Capacitación</a:t>
            </a:r>
            <a:r>
              <a:rPr lang="es-MX" sz="2700" dirty="0" smtClean="0">
                <a:latin typeface="Tw Cen MT" pitchFamily="34" charset="0"/>
              </a:rPr>
              <a:t> de los jóvenes para conocer sus derechos, la Ley Marco de la Juventud, la Política Anterior, y el borrador de la nueva Política y 2) </a:t>
            </a:r>
            <a:r>
              <a:rPr lang="es-MX" sz="2700" b="1" dirty="0" smtClean="0">
                <a:solidFill>
                  <a:srgbClr val="056322"/>
                </a:solidFill>
                <a:latin typeface="Tw Cen MT" pitchFamily="34" charset="0"/>
              </a:rPr>
              <a:t>Incidencia </a:t>
            </a:r>
            <a:r>
              <a:rPr lang="es-MX" sz="2700" dirty="0" smtClean="0">
                <a:latin typeface="Tw Cen MT" pitchFamily="34" charset="0"/>
              </a:rPr>
              <a:t>ante</a:t>
            </a:r>
            <a:r>
              <a:rPr lang="es-MX" sz="2700" b="1" dirty="0" smtClean="0">
                <a:solidFill>
                  <a:schemeClr val="accent3">
                    <a:lumMod val="75000"/>
                  </a:schemeClr>
                </a:solidFill>
                <a:latin typeface="Tw Cen MT" pitchFamily="34" charset="0"/>
              </a:rPr>
              <a:t> las autoridades  para exigir la inclusión de los jóvenes en la toma de decisiones, difundiendo el mensaje por los medios, redes sociales y con una marcha masiva</a:t>
            </a:r>
            <a:r>
              <a:rPr lang="es-MX" sz="2700" dirty="0" smtClean="0">
                <a:latin typeface="Tw Cen MT" pitchFamily="34" charset="0"/>
              </a:rPr>
              <a:t>. </a:t>
            </a:r>
          </a:p>
          <a:p>
            <a:pPr algn="ctr">
              <a:buNone/>
            </a:pPr>
            <a:endParaRPr lang="es-MX" sz="3000" dirty="0" smtClean="0">
              <a:latin typeface="Tw Cen MT" pitchFamily="34" charset="0"/>
            </a:endParaRPr>
          </a:p>
          <a:p>
            <a:pPr algn="ctr">
              <a:buNone/>
            </a:pPr>
            <a:endParaRPr lang="es-MX" sz="3000" dirty="0" smtClean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764704"/>
            <a:ext cx="8784976" cy="5976664"/>
          </a:xfrm>
        </p:spPr>
        <p:txBody>
          <a:bodyPr>
            <a:normAutofit/>
          </a:bodyPr>
          <a:lstStyle/>
          <a:p>
            <a:pPr>
              <a:buNone/>
            </a:pPr>
            <a:endParaRPr lang="es-HN" b="1" dirty="0" smtClean="0">
              <a:solidFill>
                <a:srgbClr val="F1960F"/>
              </a:solidFill>
              <a:latin typeface="Segoe Print" pitchFamily="2" charset="0"/>
            </a:endParaRPr>
          </a:p>
          <a:p>
            <a:pPr>
              <a:buNone/>
            </a:pPr>
            <a:r>
              <a:rPr lang="es-HN" b="1" dirty="0" smtClean="0">
                <a:solidFill>
                  <a:srgbClr val="F1960F"/>
                </a:solidFill>
                <a:latin typeface="Segoe Print" pitchFamily="2" charset="0"/>
              </a:rPr>
              <a:t>Objetivos de la Campaña</a:t>
            </a:r>
            <a:r>
              <a:rPr lang="es-HN" b="1" dirty="0" smtClean="0">
                <a:latin typeface="Tw Cen MT" pitchFamily="34" charset="0"/>
              </a:rPr>
              <a:t>:</a:t>
            </a:r>
            <a:endParaRPr lang="es-HN" dirty="0" smtClean="0">
              <a:latin typeface="Tw Cen MT" pitchFamily="34" charset="0"/>
            </a:endParaRPr>
          </a:p>
          <a:p>
            <a:pPr>
              <a:buNone/>
            </a:pPr>
            <a:endParaRPr lang="es-HN" b="1" dirty="0" smtClean="0">
              <a:latin typeface="Tw Cen MT" pitchFamily="34" charset="0"/>
            </a:endParaRPr>
          </a:p>
          <a:p>
            <a:pPr marL="624078" indent="-514350" algn="just">
              <a:buAutoNum type="arabicPeriod"/>
            </a:pPr>
            <a:r>
              <a:rPr lang="es-HN" dirty="0" smtClean="0">
                <a:latin typeface="Tw Cen MT" pitchFamily="34" charset="0"/>
              </a:rPr>
              <a:t>Promover conciencia sobre la existencia del </a:t>
            </a:r>
            <a:r>
              <a:rPr lang="es-HN" dirty="0" smtClean="0">
                <a:latin typeface="Tw Cen MT" pitchFamily="34" charset="0"/>
              </a:rPr>
              <a:t>problema de la nula participación juvenil  </a:t>
            </a:r>
            <a:r>
              <a:rPr lang="es-HN" dirty="0" smtClean="0">
                <a:latin typeface="Tw Cen MT" pitchFamily="34" charset="0"/>
              </a:rPr>
              <a:t>y cómo afecta </a:t>
            </a:r>
            <a:r>
              <a:rPr lang="es-HN" dirty="0" smtClean="0">
                <a:latin typeface="Tw Cen MT" pitchFamily="34" charset="0"/>
              </a:rPr>
              <a:t>a este sector</a:t>
            </a:r>
            <a:r>
              <a:rPr lang="es-HN" dirty="0" smtClean="0">
                <a:latin typeface="Tw Cen MT" pitchFamily="34" charset="0"/>
              </a:rPr>
              <a:t>.</a:t>
            </a:r>
            <a:endParaRPr lang="es-HN" dirty="0" smtClean="0">
              <a:latin typeface="Tw Cen MT" pitchFamily="34" charset="0"/>
            </a:endParaRPr>
          </a:p>
          <a:p>
            <a:pPr marL="624078" indent="-514350" algn="just">
              <a:buAutoNum type="arabicPeriod"/>
            </a:pPr>
            <a:endParaRPr lang="es-HN" dirty="0" smtClean="0">
              <a:latin typeface="Tw Cen MT" pitchFamily="34" charset="0"/>
            </a:endParaRPr>
          </a:p>
          <a:p>
            <a:pPr marL="624078" indent="-514350" algn="just">
              <a:buAutoNum type="arabicPeriod"/>
            </a:pPr>
            <a:r>
              <a:rPr lang="es-HN" dirty="0" smtClean="0">
                <a:latin typeface="Tw Cen MT" pitchFamily="34" charset="0"/>
              </a:rPr>
              <a:t>Estimular una respuesta organizada y enfocada en cuanto a la participación de la juventud en la </a:t>
            </a:r>
            <a:r>
              <a:rPr lang="es-HN" dirty="0" smtClean="0">
                <a:latin typeface="Tw Cen MT" pitchFamily="34" charset="0"/>
              </a:rPr>
              <a:t>actualización de Política Nacional de Juventud.</a:t>
            </a:r>
            <a:endParaRPr lang="es-HN" dirty="0" smtClean="0">
              <a:latin typeface="Tw Cen MT" pitchFamily="34" charset="0"/>
            </a:endParaRPr>
          </a:p>
          <a:p>
            <a:pPr marL="624078" indent="-514350" algn="just">
              <a:buAutoNum type="arabicPeriod"/>
            </a:pPr>
            <a:endParaRPr lang="es-HN" dirty="0" smtClean="0">
              <a:latin typeface="Tw Cen MT" pitchFamily="34" charset="0"/>
            </a:endParaRPr>
          </a:p>
          <a:p>
            <a:pPr marL="624078" indent="-514350" algn="just">
              <a:buAutoNum type="arabicPeriod"/>
            </a:pPr>
            <a:r>
              <a:rPr lang="es-HN" dirty="0" smtClean="0">
                <a:latin typeface="Tw Cen MT" pitchFamily="34" charset="0"/>
              </a:rPr>
              <a:t>Promover el desarrollo de acciones concretas para fortalecer la participación activa de la juventud hondureña.</a:t>
            </a:r>
            <a:endParaRPr lang="es-HN" dirty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988" y="908720"/>
            <a:ext cx="8712968" cy="1066800"/>
          </a:xfrm>
        </p:spPr>
        <p:txBody>
          <a:bodyPr vert="horz" anchor="ctr">
            <a:normAutofit fontScale="90000"/>
          </a:bodyPr>
          <a:lstStyle/>
          <a:p>
            <a:pPr algn="ctr"/>
            <a:r>
              <a:rPr lang="es-HN" sz="3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¿Cuáles son las fases de la Implementación de la Estrategia de Campaña?</a:t>
            </a:r>
            <a:endParaRPr lang="es-HN" sz="3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72240"/>
            <a:ext cx="8229600" cy="43251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HN" dirty="0" smtClean="0"/>
              <a:t>  </a:t>
            </a:r>
            <a:r>
              <a:rPr lang="es-HN" i="1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FASE </a:t>
            </a:r>
            <a:r>
              <a:rPr lang="es-HN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I. </a:t>
            </a:r>
            <a:r>
              <a:rPr lang="es-HN" b="1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Capacitaciones para los jóvenes</a:t>
            </a:r>
            <a:r>
              <a:rPr lang="es-HN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</a:t>
            </a:r>
            <a:r>
              <a:rPr lang="es-HN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primeras 2 semanas de abril</a:t>
            </a:r>
          </a:p>
          <a:p>
            <a:pPr>
              <a:buNone/>
            </a:pPr>
            <a:endParaRPr lang="es-HN" dirty="0" smtClean="0">
              <a:latin typeface="Tw Cen MT" pitchFamily="34" charset="0"/>
            </a:endParaRPr>
          </a:p>
          <a:p>
            <a:pPr>
              <a:buNone/>
            </a:pPr>
            <a:r>
              <a:rPr lang="es-H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 </a:t>
            </a:r>
            <a:r>
              <a:rPr lang="es-HN" i="1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FASE </a:t>
            </a:r>
            <a:r>
              <a:rPr lang="es-HN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II. </a:t>
            </a:r>
            <a:r>
              <a:rPr lang="es-HN" b="1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Divulgación (Medios, redes sociales, piezas impresas, conferencia de prensa)</a:t>
            </a:r>
            <a:r>
              <a:rPr lang="es-HN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, mes de Abril</a:t>
            </a:r>
          </a:p>
          <a:p>
            <a:pPr>
              <a:buNone/>
            </a:pPr>
            <a:endParaRPr lang="es-HN" dirty="0" smtClean="0">
              <a:latin typeface="Tw Cen MT" pitchFamily="34" charset="0"/>
            </a:endParaRPr>
          </a:p>
          <a:p>
            <a:pPr>
              <a:buNone/>
            </a:pPr>
            <a:r>
              <a:rPr lang="es-HN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 FASE </a:t>
            </a:r>
            <a:r>
              <a:rPr lang="es-HN" dirty="0" smtClean="0">
                <a:solidFill>
                  <a:srgbClr val="0070C0"/>
                </a:solidFill>
                <a:latin typeface="Tw Cen MT" pitchFamily="34" charset="0"/>
              </a:rPr>
              <a:t>III. </a:t>
            </a:r>
            <a:r>
              <a:rPr lang="es-HN" b="1" dirty="0" smtClean="0">
                <a:solidFill>
                  <a:srgbClr val="0070C0"/>
                </a:solidFill>
                <a:latin typeface="Tw Cen MT" pitchFamily="34" charset="0"/>
              </a:rPr>
              <a:t>Incidencia Política – Marcha Masiva</a:t>
            </a:r>
            <a:r>
              <a:rPr lang="es-HN" dirty="0" smtClean="0">
                <a:solidFill>
                  <a:srgbClr val="0070C0"/>
                </a:solidFill>
                <a:latin typeface="Tw Cen MT" pitchFamily="34" charset="0"/>
              </a:rPr>
              <a:t>  finales de abril</a:t>
            </a:r>
          </a:p>
          <a:p>
            <a:pPr>
              <a:buNone/>
            </a:pPr>
            <a:endParaRPr lang="es-HN" dirty="0" smtClean="0">
              <a:latin typeface="Tw Cen MT" pitchFamily="34" charset="0"/>
            </a:endParaRPr>
          </a:p>
          <a:p>
            <a:pPr>
              <a:buNone/>
            </a:pPr>
            <a:r>
              <a:rPr lang="es-HN" dirty="0" smtClean="0">
                <a:solidFill>
                  <a:srgbClr val="942D04"/>
                </a:solidFill>
                <a:latin typeface="Tw Cen MT" pitchFamily="34" charset="0"/>
              </a:rPr>
              <a:t>  </a:t>
            </a:r>
            <a:r>
              <a:rPr lang="es-HN" i="1" dirty="0" smtClean="0">
                <a:solidFill>
                  <a:srgbClr val="942D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FASE </a:t>
            </a:r>
            <a:r>
              <a:rPr lang="es-HN" dirty="0" smtClean="0">
                <a:solidFill>
                  <a:srgbClr val="942D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IV. </a:t>
            </a:r>
            <a:r>
              <a:rPr lang="es-HN" b="1" dirty="0" smtClean="0">
                <a:solidFill>
                  <a:srgbClr val="942D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Seguimiento-Acuerdos, pasos a seguir para el cumplimiento del objetivo</a:t>
            </a:r>
            <a:r>
              <a:rPr lang="es-HN" dirty="0" smtClean="0">
                <a:solidFill>
                  <a:srgbClr val="942D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.</a:t>
            </a:r>
          </a:p>
          <a:p>
            <a:pPr>
              <a:buNone/>
            </a:pPr>
            <a:endParaRPr lang="es-HN" dirty="0" smtClean="0">
              <a:latin typeface="Tw Cen MT" pitchFamily="34" charset="0"/>
            </a:endParaRPr>
          </a:p>
          <a:p>
            <a:pPr>
              <a:buNone/>
            </a:pPr>
            <a:endParaRPr lang="es-HN" dirty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HN" dirty="0"/>
              <a:t> </a:t>
            </a:r>
            <a:r>
              <a:rPr lang="es-HN" i="1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FASE </a:t>
            </a:r>
            <a:r>
              <a:rPr lang="es-HN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I. </a:t>
            </a:r>
            <a:r>
              <a:rPr lang="es-HN" b="1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Capacitaciones para los jóvenes</a:t>
            </a:r>
            <a:r>
              <a:rPr lang="es-HN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primeras 2 semanas de abril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4389120"/>
          </a:xfrm>
        </p:spPr>
        <p:txBody>
          <a:bodyPr/>
          <a:lstStyle/>
          <a:p>
            <a:r>
              <a:rPr lang="es-HN" dirty="0" smtClean="0"/>
              <a:t>Cada organización se encarga de impartir un taller en:</a:t>
            </a:r>
          </a:p>
          <a:p>
            <a:pPr lvl="1"/>
            <a:r>
              <a:rPr lang="es-HN" dirty="0" smtClean="0"/>
              <a:t>La Política Nacional de Juventud Anterior</a:t>
            </a:r>
          </a:p>
          <a:p>
            <a:pPr lvl="1"/>
            <a:r>
              <a:rPr lang="es-HN" dirty="0" smtClean="0"/>
              <a:t>El borrador de la </a:t>
            </a:r>
            <a:r>
              <a:rPr lang="es-HN" dirty="0" smtClean="0"/>
              <a:t>Política en proceso de actualización.</a:t>
            </a:r>
            <a:endParaRPr lang="es-HN" dirty="0" smtClean="0"/>
          </a:p>
          <a:p>
            <a:pPr lvl="1"/>
            <a:r>
              <a:rPr lang="es-HN" dirty="0" smtClean="0"/>
              <a:t>Ley marco de la Juventud</a:t>
            </a:r>
          </a:p>
          <a:p>
            <a:pPr lvl="1"/>
            <a:r>
              <a:rPr lang="es-HN" dirty="0" smtClean="0">
                <a:solidFill>
                  <a:srgbClr val="FF0000"/>
                </a:solidFill>
              </a:rPr>
              <a:t>¿Otras sugerencias? Este taller debe ser uniforme para todos</a:t>
            </a:r>
            <a:endParaRPr lang="es-H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3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08" y="836712"/>
            <a:ext cx="8784976" cy="720080"/>
          </a:xfrm>
        </p:spPr>
        <p:txBody>
          <a:bodyPr vert="horz" anchor="ctr">
            <a:noAutofit/>
          </a:bodyPr>
          <a:lstStyle/>
          <a:p>
            <a:pPr algn="ctr"/>
            <a:r>
              <a:rPr lang="es-HN" sz="27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¿Qué resultados tendrá esta fase para la campaña?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496" y="1196752"/>
            <a:ext cx="8856984" cy="5377784"/>
          </a:xfrm>
        </p:spPr>
        <p:txBody>
          <a:bodyPr>
            <a:normAutofit/>
          </a:bodyPr>
          <a:lstStyle/>
          <a:p>
            <a:pPr>
              <a:buNone/>
            </a:pPr>
            <a:endParaRPr lang="es-HN" sz="2400" dirty="0" smtClean="0"/>
          </a:p>
          <a:p>
            <a:pPr algn="just">
              <a:buNone/>
            </a:pPr>
            <a:endParaRPr lang="es-HN" sz="2400" dirty="0" smtClean="0"/>
          </a:p>
          <a:p>
            <a:pPr algn="just">
              <a:buNone/>
            </a:pPr>
            <a:r>
              <a:rPr lang="es-HN" sz="2400" b="1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1</a:t>
            </a:r>
            <a:r>
              <a:rPr lang="es-HN" sz="2400" b="1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. Sensibilización a las redes y los movimientos de jóvenes:</a:t>
            </a:r>
          </a:p>
          <a:p>
            <a:pPr algn="just">
              <a:buNone/>
            </a:pPr>
            <a:r>
              <a:rPr lang="es-HN" sz="2400" dirty="0" smtClean="0">
                <a:latin typeface="Tw Cen MT" pitchFamily="34" charset="0"/>
              </a:rPr>
              <a:t>	Las personas beneficiarias directas </a:t>
            </a:r>
            <a:r>
              <a:rPr lang="es-HN" sz="2400" dirty="0" smtClean="0">
                <a:latin typeface="Tw Cen MT" pitchFamily="34" charset="0"/>
              </a:rPr>
              <a:t>participarán </a:t>
            </a:r>
            <a:r>
              <a:rPr lang="es-HN" sz="2400" dirty="0" smtClean="0">
                <a:latin typeface="Tw Cen MT" pitchFamily="34" charset="0"/>
              </a:rPr>
              <a:t>en los procesos a favor de la participación juvenil.</a:t>
            </a:r>
          </a:p>
          <a:p>
            <a:pPr algn="just">
              <a:buNone/>
            </a:pPr>
            <a:endParaRPr lang="es-HN" sz="2400" dirty="0" smtClean="0">
              <a:latin typeface="Tw Cen MT" pitchFamily="34" charset="0"/>
            </a:endParaRPr>
          </a:p>
          <a:p>
            <a:pPr algn="just">
              <a:buNone/>
            </a:pPr>
            <a:r>
              <a:rPr lang="es-HN" sz="2400" b="1" dirty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2</a:t>
            </a:r>
            <a:r>
              <a:rPr lang="es-HN" sz="2400" b="1" dirty="0" smtClean="0">
                <a:solidFill>
                  <a:srgbClr val="0563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. La generación de interés de la población en la campaña: </a:t>
            </a:r>
            <a:r>
              <a:rPr lang="es-HN" sz="2400" dirty="0" smtClean="0">
                <a:latin typeface="Tw Cen MT" pitchFamily="34" charset="0"/>
              </a:rPr>
              <a:t>	Que los jóvenes beneficiarios se encargan de difundir el mensaje de la campaña con otros miembros de la comunidad para la participación en la marcha.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70080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HN" i="1" dirty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FASE </a:t>
            </a:r>
            <a:r>
              <a:rPr lang="es-HN" dirty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II. </a:t>
            </a:r>
            <a:r>
              <a:rPr lang="es-HN" b="1" dirty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Divulgación </a:t>
            </a:r>
            <a:r>
              <a:rPr lang="es-HN" b="1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</a:t>
            </a:r>
            <a:r>
              <a:rPr lang="es-HN" b="1" dirty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Medios, redes sociales, piezas impresas)</a:t>
            </a:r>
            <a:r>
              <a:rPr lang="es-HN" dirty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, </a:t>
            </a:r>
            <a:r>
              <a:rPr lang="es-HN" dirty="0" smtClean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3ra semana </a:t>
            </a:r>
            <a:r>
              <a:rPr lang="es-HN" dirty="0">
                <a:solidFill>
                  <a:srgbClr val="F196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de Abril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4389120"/>
          </a:xfrm>
        </p:spPr>
        <p:txBody>
          <a:bodyPr>
            <a:normAutofit fontScale="85000" lnSpcReduction="10000"/>
          </a:bodyPr>
          <a:lstStyle/>
          <a:p>
            <a:pPr marL="566928" indent="-457200">
              <a:buAutoNum type="arabicPeriod"/>
            </a:pPr>
            <a:r>
              <a:rPr lang="es-HN" dirty="0">
                <a:latin typeface="Tw Cen MT" pitchFamily="34" charset="0"/>
              </a:rPr>
              <a:t>;</a:t>
            </a:r>
            <a:r>
              <a:rPr lang="es-HN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 Lanzamiento y presentación de la campaña</a:t>
            </a:r>
            <a:r>
              <a:rPr lang="es-HN" dirty="0"/>
              <a:t>:</a:t>
            </a:r>
          </a:p>
          <a:p>
            <a:pPr marL="566928" indent="-457200">
              <a:buNone/>
            </a:pPr>
            <a:r>
              <a:rPr lang="es-HN" dirty="0"/>
              <a:t>      </a:t>
            </a:r>
            <a:r>
              <a:rPr lang="es-HN" sz="3200" i="1" dirty="0">
                <a:solidFill>
                  <a:srgbClr val="FF0000"/>
                </a:solidFill>
                <a:latin typeface="Tw Cen MT" pitchFamily="34" charset="0"/>
              </a:rPr>
              <a:t>Conferencia de Prensa con</a:t>
            </a:r>
            <a:r>
              <a:rPr lang="es-HN" dirty="0">
                <a:latin typeface="Tw Cen MT" pitchFamily="34" charset="0"/>
              </a:rPr>
              <a:t>: </a:t>
            </a:r>
          </a:p>
          <a:p>
            <a:pPr>
              <a:buFont typeface="Wingdings" pitchFamily="2" charset="2"/>
              <a:buChar char="ü"/>
            </a:pPr>
            <a:r>
              <a:rPr lang="es-HN" dirty="0">
                <a:latin typeface="Tw Cen MT" pitchFamily="34" charset="0"/>
              </a:rPr>
              <a:t> Funcionarios y funcionarias de Corporaciones municipales, </a:t>
            </a:r>
          </a:p>
          <a:p>
            <a:pPr>
              <a:buFont typeface="Wingdings" pitchFamily="2" charset="2"/>
              <a:buChar char="ü"/>
            </a:pPr>
            <a:r>
              <a:rPr lang="es-HN" dirty="0">
                <a:latin typeface="Tw Cen MT" pitchFamily="34" charset="0"/>
              </a:rPr>
              <a:t>Organizaciones juveniles, asociaciones de estudiantes, </a:t>
            </a:r>
          </a:p>
          <a:p>
            <a:pPr>
              <a:buFont typeface="Wingdings" pitchFamily="2" charset="2"/>
              <a:buChar char="ü"/>
            </a:pPr>
            <a:r>
              <a:rPr lang="es-HN" dirty="0">
                <a:latin typeface="Tw Cen MT" pitchFamily="34" charset="0"/>
              </a:rPr>
              <a:t>ONG, </a:t>
            </a:r>
          </a:p>
          <a:p>
            <a:pPr>
              <a:buFont typeface="Wingdings" pitchFamily="2" charset="2"/>
              <a:buChar char="ü"/>
            </a:pPr>
            <a:r>
              <a:rPr lang="es-HN" dirty="0">
                <a:latin typeface="Tw Cen MT" pitchFamily="34" charset="0"/>
              </a:rPr>
              <a:t>Medios de comunicación (Reporteros, dueños/as de medios, etc.)</a:t>
            </a:r>
          </a:p>
          <a:p>
            <a:pPr>
              <a:buFont typeface="Wingdings" pitchFamily="2" charset="2"/>
              <a:buChar char="ü"/>
            </a:pPr>
            <a:r>
              <a:rPr lang="es-HN" dirty="0">
                <a:latin typeface="Tw Cen MT" pitchFamily="34" charset="0"/>
              </a:rPr>
              <a:t>PNUD</a:t>
            </a:r>
          </a:p>
          <a:p>
            <a:pPr>
              <a:buFont typeface="Wingdings" pitchFamily="2" charset="2"/>
              <a:buChar char="ü"/>
            </a:pPr>
            <a:r>
              <a:rPr lang="es-HN" dirty="0">
                <a:latin typeface="Tw Cen MT" pitchFamily="34" charset="0"/>
              </a:rPr>
              <a:t>Miembros del Congreso </a:t>
            </a:r>
            <a:r>
              <a:rPr lang="es-HN" dirty="0" smtClean="0">
                <a:latin typeface="Tw Cen MT" pitchFamily="34" charset="0"/>
              </a:rPr>
              <a:t>Nacional</a:t>
            </a:r>
          </a:p>
          <a:p>
            <a:pPr>
              <a:buFont typeface="Wingdings" pitchFamily="2" charset="2"/>
              <a:buChar char="ü"/>
            </a:pPr>
            <a:r>
              <a:rPr lang="es-HN" dirty="0" smtClean="0">
                <a:latin typeface="Tw Cen MT" pitchFamily="34" charset="0"/>
              </a:rPr>
              <a:t>INJ. </a:t>
            </a:r>
          </a:p>
          <a:p>
            <a:pPr>
              <a:buFont typeface="Wingdings" pitchFamily="2" charset="2"/>
              <a:buChar char="ü"/>
            </a:pPr>
            <a:r>
              <a:rPr lang="es-HN" dirty="0" smtClean="0">
                <a:latin typeface="Tw Cen MT" pitchFamily="34" charset="0"/>
              </a:rPr>
              <a:t>AMHON.</a:t>
            </a:r>
            <a:endParaRPr lang="es-HN" dirty="0">
              <a:latin typeface="Tw Cen MT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HN" dirty="0">
                <a:solidFill>
                  <a:srgbClr val="FF0000"/>
                </a:solidFill>
                <a:latin typeface="Tw Cen MT" pitchFamily="34" charset="0"/>
              </a:rPr>
              <a:t>¿Otros?</a:t>
            </a:r>
          </a:p>
          <a:p>
            <a:endParaRPr lang="es-H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6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HN" dirty="0" smtClean="0"/>
              <a:t>Logística de la conferencia de prensa: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HN" dirty="0" smtClean="0"/>
          </a:p>
          <a:p>
            <a:r>
              <a:rPr lang="es-HN" dirty="0" smtClean="0"/>
              <a:t>Información para el contenido de piezas:</a:t>
            </a:r>
          </a:p>
          <a:p>
            <a:r>
              <a:rPr lang="es-HN" dirty="0" smtClean="0"/>
              <a:t>Diseño y tiraje de piezas: </a:t>
            </a:r>
          </a:p>
          <a:p>
            <a:r>
              <a:rPr lang="es-HN" dirty="0" smtClean="0"/>
              <a:t>Local:</a:t>
            </a:r>
          </a:p>
          <a:p>
            <a:r>
              <a:rPr lang="es-HN" dirty="0" smtClean="0"/>
              <a:t>Invitaciones:</a:t>
            </a:r>
          </a:p>
          <a:p>
            <a:pPr marL="109728" indent="0">
              <a:buNone/>
            </a:pPr>
            <a:endParaRPr lang="es-HN" dirty="0" smtClean="0"/>
          </a:p>
          <a:p>
            <a:pPr marL="109728" indent="0">
              <a:buNone/>
            </a:pP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3106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2654</TotalTime>
  <Words>862</Words>
  <Application>Microsoft Office PowerPoint</Application>
  <PresentationFormat>Presentación en pantalla (4:3)</PresentationFormat>
  <Paragraphs>128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Calibri</vt:lpstr>
      <vt:lpstr>Constantia</vt:lpstr>
      <vt:lpstr>Georgia</vt:lpstr>
      <vt:lpstr>MV Boli</vt:lpstr>
      <vt:lpstr>Segoe Print</vt:lpstr>
      <vt:lpstr>Tw Cen MT</vt:lpstr>
      <vt:lpstr>Wingdings</vt:lpstr>
      <vt:lpstr>Wingdings 2</vt:lpstr>
      <vt:lpstr>Flujo</vt:lpstr>
      <vt:lpstr> </vt:lpstr>
      <vt:lpstr>Contexto</vt:lpstr>
      <vt:lpstr>¿En qué consiste la propuesta de estrategia de campaña?</vt:lpstr>
      <vt:lpstr>Presentación de PowerPoint</vt:lpstr>
      <vt:lpstr>¿Cuáles son las fases de la Implementación de la Estrategia de Campaña?</vt:lpstr>
      <vt:lpstr> FASE I. Capacitaciones para los jóvenes primeras 2 semanas de abril</vt:lpstr>
      <vt:lpstr>¿Qué resultados tendrá esta fase para la campaña?</vt:lpstr>
      <vt:lpstr>FASE II. Divulgación (Medios, redes sociales, piezas impresas), 3ra semana de Abril</vt:lpstr>
      <vt:lpstr>Logística de la conferencia de prensa:</vt:lpstr>
      <vt:lpstr>Presentación de PowerPoint</vt:lpstr>
      <vt:lpstr>Presentación de PowerPoint</vt:lpstr>
      <vt:lpstr>Presentación de PowerPoint</vt:lpstr>
      <vt:lpstr>¿Qué resultado tendrá esta fase para la campaña?</vt:lpstr>
      <vt:lpstr>Fase III: Incidencia Política – Marcha Masiva de __ a ___ lugar con todos los movimientos juveniles del DC (¿y representantes de otros regiones?)</vt:lpstr>
      <vt:lpstr>Logística de la marcha:</vt:lpstr>
      <vt:lpstr>¿Qué resultados tendrá esta fase para el proyecto y las organizaciones?</vt:lpstr>
      <vt:lpstr>Fase IV: Seguimiento</vt:lpstr>
      <vt:lpstr>Acuerdos: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 Prevención de Violencia Comunitaria</dc:title>
  <dc:creator>CCUADRA</dc:creator>
  <cp:lastModifiedBy>Usuario de Windows</cp:lastModifiedBy>
  <cp:revision>227</cp:revision>
  <dcterms:created xsi:type="dcterms:W3CDTF">2010-07-16T15:27:38Z</dcterms:created>
  <dcterms:modified xsi:type="dcterms:W3CDTF">2018-03-19T17:08:11Z</dcterms:modified>
</cp:coreProperties>
</file>